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1" r:id="rId3"/>
    <p:sldId id="263" r:id="rId4"/>
    <p:sldId id="266" r:id="rId5"/>
    <p:sldId id="267" r:id="rId6"/>
    <p:sldId id="268" r:id="rId7"/>
    <p:sldId id="265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33"/>
  </p:normalViewPr>
  <p:slideViewPr>
    <p:cSldViewPr snapToGrid="0" snapToObjects="1">
      <p:cViewPr varScale="1">
        <p:scale>
          <a:sx n="90" d="100"/>
          <a:sy n="90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C8A8D-3F3A-304A-8E0B-A763992FC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DAFAF6-FD63-164F-BD14-D9561E1EC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45F2D-15CE-6E45-ADAC-2510307ED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E053-0D8C-F64C-A51F-BA3A0E795BBC}" type="datetimeFigureOut">
              <a:rPr lang="en-US" smtClean="0"/>
              <a:t>2/13/22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5CAAF-F23C-AA42-AEFB-0B8F1C24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0B781-3CA3-884C-ADFF-661D379F5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BD0E-E3FA-6D43-BCE7-B0D21D06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1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563D9-F703-D54A-BABC-C5EFC990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3C1B39-B8B1-F84F-9F07-26F7B05E2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7D051-DD09-274E-B937-8697B3EC8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E053-0D8C-F64C-A51F-BA3A0E795BBC}" type="datetimeFigureOut">
              <a:rPr lang="en-US" smtClean="0"/>
              <a:t>2/13/22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0538A-9ACA-834C-9E3F-C265B8B77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5F073-0C8B-C845-B862-0756DB0C2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BD0E-E3FA-6D43-BCE7-B0D21D06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5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9AAF00-6D8C-3048-883F-9E62ED7DB4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A1D004-DD29-3A44-9E50-CF9D18B4B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72707-0AAD-3B45-B577-88A60A5AD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E053-0D8C-F64C-A51F-BA3A0E795BBC}" type="datetimeFigureOut">
              <a:rPr lang="en-US" smtClean="0"/>
              <a:t>2/13/22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8C4F5-B7AD-334A-B131-87956CA03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C4550-DC13-CB45-9979-9CDA19BB1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BD0E-E3FA-6D43-BCE7-B0D21D06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557C0-3346-CB4E-85C7-087541043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60D91-8BB4-654D-AB24-1F5C59B1D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151FA-0E38-F74E-96E5-1D7B7A404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E053-0D8C-F64C-A51F-BA3A0E795BBC}" type="datetimeFigureOut">
              <a:rPr lang="en-US" smtClean="0"/>
              <a:t>2/13/22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BCE3D-ED92-A54F-8502-932C06A5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19704-4413-A648-BE0D-442038CB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BD0E-E3FA-6D43-BCE7-B0D21D06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1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0F982-4F41-2145-964C-0CF04649E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142BF-5191-5648-BA30-A619B40CD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22160-B272-A44F-A3CE-5339BF20C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E053-0D8C-F64C-A51F-BA3A0E795BBC}" type="datetimeFigureOut">
              <a:rPr lang="en-US" smtClean="0"/>
              <a:t>2/13/22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222C7-5F62-1641-B07A-522ED47EA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42FFE-65B4-7342-A04D-C13223A8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BD0E-E3FA-6D43-BCE7-B0D21D06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9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C4E20-3A3D-F24D-B0EA-4361B669D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6C852-03E1-9D46-806F-A41D0B662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CE039-7210-2F41-A11A-D9289ECEE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52A19-E646-DE4C-A1B0-8695C3CBD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E053-0D8C-F64C-A51F-BA3A0E795BBC}" type="datetimeFigureOut">
              <a:rPr lang="en-US" smtClean="0"/>
              <a:t>2/13/22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DC4B0-C9C8-DE46-B8C7-B381AA2FB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5DDD1-2E1E-BF4A-A652-D740DD813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BD0E-E3FA-6D43-BCE7-B0D21D06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9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1C07F-9081-1C4B-80DA-57CD8B673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31419-EB3A-1242-982A-1593037C8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E1C340-FD3F-F942-95CA-65CEFC226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21EE17-BFD4-4D46-A378-C6E9202D72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F2B5B6-3BF6-3043-93A1-D617615D52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B14EEC-7280-924E-981C-463EE757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E053-0D8C-F64C-A51F-BA3A0E795BBC}" type="datetimeFigureOut">
              <a:rPr lang="en-US" smtClean="0"/>
              <a:t>2/13/22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7E6E50-FB2C-7D4B-B97D-158948825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2D2097-3403-4144-8394-DBF51FAF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BD0E-E3FA-6D43-BCE7-B0D21D06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93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814EC-24EE-8849-BFB1-524622D0B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CCDBC-52E2-FB42-B7E6-51FDB1D99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E053-0D8C-F64C-A51F-BA3A0E795BBC}" type="datetimeFigureOut">
              <a:rPr lang="en-US" smtClean="0"/>
              <a:t>2/13/22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A07AAF-590B-7847-94DA-E95538AF4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113629-3676-174C-901A-3CA8FCD02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BD0E-E3FA-6D43-BCE7-B0D21D06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3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4062FA-5DEE-7547-8B4B-30C090F4E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E053-0D8C-F64C-A51F-BA3A0E795BBC}" type="datetimeFigureOut">
              <a:rPr lang="en-US" smtClean="0"/>
              <a:t>2/13/22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0EDE5D-70BA-1849-866D-8BEFB8541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9FB5D-BF32-5448-A4AF-65052D23C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BD0E-E3FA-6D43-BCE7-B0D21D06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AF86A-17AD-054A-918D-1204D309B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E9FDF-4D7C-A842-B8CB-754DE854B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1047D-9D71-5642-92B7-FA4F67A44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DA701-BCAF-7C48-B033-8E67EDCDC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E053-0D8C-F64C-A51F-BA3A0E795BBC}" type="datetimeFigureOut">
              <a:rPr lang="en-US" smtClean="0"/>
              <a:t>2/13/22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CB507-FE6B-0D48-BFE9-F1E9FFD1E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09A90F-85EC-124B-A7AB-6A8269AAB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BD0E-E3FA-6D43-BCE7-B0D21D06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1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10A36-C29A-614B-A8E5-83B24E616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769470-F3D3-DB4D-944C-820DC550FD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3FA1FB-7605-FE44-8E5F-A9DF771D2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AB8EA-EBE6-F345-A09D-5884450B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E053-0D8C-F64C-A51F-BA3A0E795BBC}" type="datetimeFigureOut">
              <a:rPr lang="en-US" smtClean="0"/>
              <a:t>2/13/22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A19FA-684F-4641-8063-13676ED7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7C596-C0E9-8D49-B870-5B937167E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BD0E-E3FA-6D43-BCE7-B0D21D06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5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04C417-D38A-8D49-B485-74A556B92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A31B6-61A7-3B49-9774-57A0FEDB9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1D3EE-5602-C741-B42E-593B5265A1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8E053-0D8C-F64C-A51F-BA3A0E795BBC}" type="datetimeFigureOut">
              <a:rPr lang="en-US" smtClean="0"/>
              <a:t>2/13/22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E7EA9-F311-6847-BA7C-22963B15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6834-6A41-2245-B754-05AE0F88C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7BD0E-E3FA-6D43-BCE7-B0D21D064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1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map&#10;&#10;Description automatically generated">
            <a:extLst>
              <a:ext uri="{FF2B5EF4-FFF2-40B4-BE49-F238E27FC236}">
                <a16:creationId xmlns:a16="http://schemas.microsoft.com/office/drawing/2014/main" id="{A160E320-CF01-F34F-A51E-AEFA0B5F9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12192000" cy="6807200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56B3415-893D-FF4F-A04D-72BFFD745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5499"/>
            <a:ext cx="5877749" cy="634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16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3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337C67-9058-FE45-9E0A-0BCCEE57F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FFFFFF"/>
                </a:solidFill>
              </a:rPr>
              <a:t>PROGRAMME</a:t>
            </a: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1" name="Straight Connector 15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0E9EA-2A56-E844-8E81-1C5BE4B68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66345"/>
            <a:ext cx="5097780" cy="3910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i="1">
                <a:solidFill>
                  <a:srgbClr val="FFFFFF"/>
                </a:solidFill>
              </a:rPr>
              <a:t>(Brussels time)</a:t>
            </a:r>
            <a:endParaRPr lang="en-GB" sz="2200">
              <a:solidFill>
                <a:srgbClr val="FFFFFF"/>
              </a:solidFill>
            </a:endParaRPr>
          </a:p>
          <a:p>
            <a:r>
              <a:rPr lang="en-GB" sz="2200" b="1">
                <a:solidFill>
                  <a:srgbClr val="FFFFFF"/>
                </a:solidFill>
              </a:rPr>
              <a:t>09.00 – 10.30: Opening Session </a:t>
            </a:r>
            <a:endParaRPr lang="en-GB" sz="2200">
              <a:solidFill>
                <a:srgbClr val="FFFFFF"/>
              </a:solidFill>
            </a:endParaRPr>
          </a:p>
          <a:p>
            <a:r>
              <a:rPr lang="en-GB" sz="2200" b="1">
                <a:solidFill>
                  <a:srgbClr val="FFFFFF"/>
                </a:solidFill>
              </a:rPr>
              <a:t>10.30– 12.30: Land Justice and Governance</a:t>
            </a:r>
            <a:endParaRPr lang="en-GB" sz="2200">
              <a:solidFill>
                <a:srgbClr val="FFFFFF"/>
              </a:solidFill>
            </a:endParaRPr>
          </a:p>
          <a:p>
            <a:r>
              <a:rPr lang="en-GB" sz="2200" b="1">
                <a:solidFill>
                  <a:srgbClr val="FFFFFF"/>
                </a:solidFill>
              </a:rPr>
              <a:t>13.30– 15.30: Agroecology </a:t>
            </a:r>
            <a:endParaRPr lang="en-GB" sz="2200">
              <a:solidFill>
                <a:srgbClr val="FFFFFF"/>
              </a:solidFill>
            </a:endParaRPr>
          </a:p>
          <a:p>
            <a:r>
              <a:rPr lang="en-GB" sz="2200" b="1">
                <a:solidFill>
                  <a:srgbClr val="FFFFFF"/>
                </a:solidFill>
              </a:rPr>
              <a:t>16.00– 17.00: Presentation of Peoples’ Summit Declaration + Responses</a:t>
            </a:r>
            <a:endParaRPr lang="en-GB" sz="2200">
              <a:solidFill>
                <a:srgbClr val="FFFFFF"/>
              </a:solidFill>
            </a:endParaRPr>
          </a:p>
          <a:p>
            <a:r>
              <a:rPr lang="en-GB" sz="2200" b="1">
                <a:solidFill>
                  <a:srgbClr val="FFFFFF"/>
                </a:solidFill>
              </a:rPr>
              <a:t>17:00 - 18:00: Media event </a:t>
            </a:r>
            <a:br>
              <a:rPr lang="en-GB" sz="2200">
                <a:solidFill>
                  <a:srgbClr val="FFFFFF"/>
                </a:solidFill>
              </a:rPr>
            </a:br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AEE9F3-643D-5149-8468-5897C7AA2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266345"/>
            <a:ext cx="5097780" cy="3910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i="1">
                <a:solidFill>
                  <a:srgbClr val="FFFFFF"/>
                </a:solidFill>
              </a:rPr>
              <a:t>(Heure de Bruxelles)</a:t>
            </a:r>
            <a:endParaRPr lang="en-GB" sz="2200">
              <a:solidFill>
                <a:srgbClr val="FFFFFF"/>
              </a:solidFill>
            </a:endParaRPr>
          </a:p>
          <a:p>
            <a:r>
              <a:rPr lang="en-GB" sz="2200" b="1">
                <a:solidFill>
                  <a:srgbClr val="FFFFFF"/>
                </a:solidFill>
              </a:rPr>
              <a:t>09.00 – 10.30: Session d’ouverture</a:t>
            </a:r>
            <a:endParaRPr lang="en-GB" sz="2200">
              <a:solidFill>
                <a:srgbClr val="FFFFFF"/>
              </a:solidFill>
            </a:endParaRPr>
          </a:p>
          <a:p>
            <a:r>
              <a:rPr lang="en-GB" sz="2200" b="1">
                <a:solidFill>
                  <a:srgbClr val="FFFFFF"/>
                </a:solidFill>
              </a:rPr>
              <a:t>10.30– 12.30: Justice foncière et gouvernance</a:t>
            </a:r>
            <a:endParaRPr lang="en-GB" sz="2200">
              <a:solidFill>
                <a:srgbClr val="FFFFFF"/>
              </a:solidFill>
            </a:endParaRPr>
          </a:p>
          <a:p>
            <a:r>
              <a:rPr lang="en-GB" sz="2200" b="1">
                <a:solidFill>
                  <a:srgbClr val="FFFFFF"/>
                </a:solidFill>
              </a:rPr>
              <a:t>13.30– 15.30: Agroecologie</a:t>
            </a:r>
            <a:endParaRPr lang="en-GB" sz="2200">
              <a:solidFill>
                <a:srgbClr val="FFFFFF"/>
              </a:solidFill>
            </a:endParaRPr>
          </a:p>
          <a:p>
            <a:r>
              <a:rPr lang="en-GB" sz="2200" b="1">
                <a:solidFill>
                  <a:srgbClr val="FFFFFF"/>
                </a:solidFill>
              </a:rPr>
              <a:t>16.00– 17.00: Présentation de la décalaration</a:t>
            </a:r>
            <a:endParaRPr lang="en-GB" sz="2200">
              <a:solidFill>
                <a:srgbClr val="FFFFFF"/>
              </a:solidFill>
            </a:endParaRPr>
          </a:p>
          <a:p>
            <a:r>
              <a:rPr lang="en-GB" sz="2200" b="1">
                <a:solidFill>
                  <a:srgbClr val="FFFFFF"/>
                </a:solidFill>
              </a:rPr>
              <a:t>17:00 - 18:00: Evénement pour la presse</a:t>
            </a:r>
            <a:br>
              <a:rPr lang="en-GB" sz="2200">
                <a:solidFill>
                  <a:srgbClr val="FFFFFF"/>
                </a:solidFill>
              </a:rPr>
            </a:br>
            <a:br>
              <a:rPr lang="en-GB" sz="2200">
                <a:solidFill>
                  <a:srgbClr val="FFFFFF"/>
                </a:solidFill>
              </a:rPr>
            </a:br>
            <a:endParaRPr lang="en-US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239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337C67-9058-FE45-9E0A-0BCCEE57F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94432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/>
              <a:t>OPENING SESSION : SESSION D’OUVERTURE </a:t>
            </a:r>
            <a:br>
              <a:rPr lang="en-GB" sz="2800"/>
            </a:b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0E9EA-2A56-E844-8E81-1C5BE4B68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82723"/>
            <a:ext cx="5097780" cy="48068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/>
              <a:t>Moderator: Mignagne Diouf, Representative of the Senegalese Social Forum/World Water Forum 2022 in Dakar </a:t>
            </a:r>
          </a:p>
          <a:p>
            <a:r>
              <a:rPr lang="en-GB" sz="1800" b="1"/>
              <a:t>Welcome and opening speeches </a:t>
            </a:r>
            <a:r>
              <a:rPr lang="en-GB" sz="1800"/>
              <a:t>by Mignagne Diouf, Senegalese Social Forum (FSS) and Massa Koné, West African Global Convergence of Land, Water and Seeds Struggles (CGLTE-OA) </a:t>
            </a:r>
          </a:p>
          <a:p>
            <a:r>
              <a:rPr lang="en-GB" sz="1800" b="1"/>
              <a:t>Panel exchange with: </a:t>
            </a:r>
            <a:endParaRPr lang="en-GB" sz="1800"/>
          </a:p>
          <a:p>
            <a:r>
              <a:rPr lang="en-GB" sz="1800"/>
              <a:t>Massa Koné, West African Global Convergence of Land, Water and Seeds Struggles (CGLTE-OA) </a:t>
            </a:r>
          </a:p>
          <a:p>
            <a:r>
              <a:rPr lang="en-GB" sz="1800"/>
              <a:t>Fanny Metrat, European Coordination via Campesina (ECVC) </a:t>
            </a:r>
          </a:p>
          <a:p>
            <a:r>
              <a:rPr lang="en-GB" sz="1800"/>
              <a:t>Mercia Andrews, Rural Women’s Assembly (RWA) </a:t>
            </a:r>
          </a:p>
          <a:p>
            <a:r>
              <a:rPr lang="en-GB" sz="1800" b="1"/>
              <a:t>Q&amp;A</a:t>
            </a:r>
          </a:p>
          <a:p>
            <a:r>
              <a:rPr lang="en-GB" sz="1800" b="1"/>
              <a:t>Closing remarks </a:t>
            </a:r>
            <a:br>
              <a:rPr lang="en-GB" sz="1600"/>
            </a:br>
            <a:br>
              <a:rPr lang="en-GB" sz="1600"/>
            </a:br>
            <a:endParaRPr lang="en-US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AEE9F3-643D-5149-8468-5897C7AA2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382722"/>
            <a:ext cx="5097780" cy="4806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/>
              <a:t>Modérateur: Mignagne Diouf, Représentant du Forum Social Sénégalais/Forum mondial de l’eau 2022 à Dakar </a:t>
            </a:r>
          </a:p>
          <a:p>
            <a:r>
              <a:rPr lang="en-GB" sz="1800" b="1"/>
              <a:t>Bienvenue et discours d’ouverture </a:t>
            </a:r>
            <a:r>
              <a:rPr lang="en-GB" sz="1800"/>
              <a:t>par Mignagne Diouf, Forum Social Sénégalais (FSS) et Massa Koné, Convergence globale des Luttes pour la Terre et l'Eau Ouest africaine (CGLTE-OA) </a:t>
            </a:r>
          </a:p>
          <a:p>
            <a:r>
              <a:rPr lang="en-GB" sz="1800" b="1"/>
              <a:t>Débat: </a:t>
            </a:r>
            <a:endParaRPr lang="en-GB" sz="1800"/>
          </a:p>
          <a:p>
            <a:r>
              <a:rPr lang="en-GB" sz="1800"/>
              <a:t>Massa Koné, Convergence globale des Luttes pour la Terre et l'Eau Ouest africaine (CGLTE-OA) </a:t>
            </a:r>
          </a:p>
          <a:p>
            <a:r>
              <a:rPr lang="en-GB" sz="1800"/>
              <a:t>Fannny Metrat, Coordination européenne via Campesina (ECVC) </a:t>
            </a:r>
          </a:p>
          <a:p>
            <a:r>
              <a:rPr lang="en-GB" sz="1800"/>
              <a:t>Mercia Andrews, Rural Women’s Assembly (RWA) </a:t>
            </a:r>
          </a:p>
          <a:p>
            <a:r>
              <a:rPr lang="en-GB" sz="1800" b="1"/>
              <a:t>Questions &amp; réponses</a:t>
            </a:r>
          </a:p>
          <a:p>
            <a:r>
              <a:rPr lang="en-GB" sz="1800" b="1"/>
              <a:t>Remarques finales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786860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337C67-9058-FE45-9E0A-0BCCEE57F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7467"/>
            <a:ext cx="10515600" cy="715233"/>
          </a:xfrm>
        </p:spPr>
        <p:txBody>
          <a:bodyPr>
            <a:normAutofit fontScale="90000"/>
          </a:bodyPr>
          <a:lstStyle/>
          <a:p>
            <a:r>
              <a:rPr lang="en-GB" sz="2600" b="1"/>
              <a:t>SESSION 2: </a:t>
            </a:r>
            <a:r>
              <a:rPr lang="en-GB" sz="2600" b="1" cap="all"/>
              <a:t>Land Justice and Governance : JUSTICE FONCIÈRE ET GOUVERNANCE</a:t>
            </a:r>
            <a:br>
              <a:rPr lang="en-GB" b="1" cap="all"/>
            </a:br>
            <a:br>
              <a:rPr lang="en-GB" sz="2800" b="1" cap="all"/>
            </a:b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0E9EA-2A56-E844-8E81-1C5BE4B68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087" y="1382723"/>
            <a:ext cx="5402893" cy="48068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/>
              <a:t>Moderator: Lungisa Huna, Rural Women’s Assembly</a:t>
            </a:r>
          </a:p>
          <a:p>
            <a:pPr marL="0" indent="0">
              <a:buNone/>
            </a:pPr>
            <a:r>
              <a:rPr lang="en-GB" sz="1600" b="1" cap="all"/>
              <a:t>Introductory Session (40 mins)</a:t>
            </a:r>
          </a:p>
          <a:p>
            <a:pPr lvl="0">
              <a:spcBef>
                <a:spcPts val="400"/>
              </a:spcBef>
            </a:pPr>
            <a:r>
              <a:rPr lang="en-GB" sz="1600"/>
              <a:t>Opening: Moderator welcomes participants, explains themes and introduces panellists (5 min)</a:t>
            </a:r>
          </a:p>
          <a:p>
            <a:pPr lvl="0">
              <a:spcBef>
                <a:spcPts val="400"/>
              </a:spcBef>
            </a:pPr>
            <a:r>
              <a:rPr lang="en-GB" sz="1600"/>
              <a:t>Screening of a 5-minute film (Caravan and launch of Addax and SOCFIN briefing notes)</a:t>
            </a:r>
          </a:p>
          <a:p>
            <a:pPr lvl="0">
              <a:spcBef>
                <a:spcPts val="400"/>
              </a:spcBef>
            </a:pPr>
            <a:r>
              <a:rPr lang="en-GB" sz="1600"/>
              <a:t>Presentation of Feronia Policy Brief, Jean Francois Mombia Atuku (10 minutes)</a:t>
            </a:r>
          </a:p>
          <a:p>
            <a:pPr lvl="0">
              <a:spcBef>
                <a:spcPts val="400"/>
              </a:spcBef>
            </a:pPr>
            <a:r>
              <a:rPr lang="en-GB" sz="1600"/>
              <a:t>Presentation of the AU Land Governance study (10 minutes)</a:t>
            </a:r>
          </a:p>
          <a:p>
            <a:pPr lvl="0">
              <a:spcBef>
                <a:spcPts val="400"/>
              </a:spcBef>
            </a:pPr>
            <a:r>
              <a:rPr lang="en-GB" sz="1600"/>
              <a:t>Questions and Answers (10 minutes)</a:t>
            </a:r>
          </a:p>
          <a:p>
            <a:pPr marL="0" indent="0">
              <a:buNone/>
            </a:pPr>
            <a:r>
              <a:rPr lang="en-GB" sz="1600" b="1" cap="all"/>
              <a:t>Two Parallel Sessions (1 hour)</a:t>
            </a:r>
          </a:p>
          <a:p>
            <a:r>
              <a:rPr lang="en-GB" sz="1600" b="1" cap="all"/>
              <a:t>Session A: Challenging Land &amp; Resource Grabbing (RWA)</a:t>
            </a:r>
          </a:p>
          <a:p>
            <a:r>
              <a:rPr lang="en-GB" sz="1600" b="1" cap="all"/>
              <a:t>Session B: Securing Land Rights for Communities (CGLTE-OA)</a:t>
            </a:r>
          </a:p>
          <a:p>
            <a:pPr marL="0" indent="0">
              <a:buNone/>
            </a:pPr>
            <a:r>
              <a:rPr lang="en-GB" sz="1600" b="1" cap="all"/>
              <a:t>Plenary SESSION for report back and conclusion (20 minutes)</a:t>
            </a:r>
          </a:p>
          <a:p>
            <a:endParaRPr lang="en-GB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AEE9F3-643D-5149-8468-5897C7AA2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382722"/>
            <a:ext cx="5562914" cy="48068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 err="1"/>
              <a:t>Modérateur</a:t>
            </a:r>
            <a:r>
              <a:rPr lang="en-GB" sz="1600" dirty="0"/>
              <a:t> : </a:t>
            </a:r>
            <a:r>
              <a:rPr lang="en-GB" sz="1600" dirty="0" err="1"/>
              <a:t>Lungisa</a:t>
            </a:r>
            <a:r>
              <a:rPr lang="en-GB" sz="1600" dirty="0"/>
              <a:t> Huna, Assemblée des femmes rurales</a:t>
            </a:r>
          </a:p>
          <a:p>
            <a:pPr marL="0" indent="0">
              <a:buNone/>
            </a:pPr>
            <a:r>
              <a:rPr lang="en-GB" sz="1600" b="1" dirty="0"/>
              <a:t>Session </a:t>
            </a:r>
            <a:r>
              <a:rPr lang="en-GB" sz="1600" b="1" dirty="0" err="1"/>
              <a:t>d'introduction</a:t>
            </a:r>
            <a:r>
              <a:rPr lang="en-GB" sz="1600" b="1" dirty="0"/>
              <a:t> (40 mins)</a:t>
            </a:r>
          </a:p>
          <a:p>
            <a:pPr>
              <a:spcBef>
                <a:spcPts val="400"/>
              </a:spcBef>
            </a:pPr>
            <a:r>
              <a:rPr lang="en-GB" sz="1600" dirty="0" err="1"/>
              <a:t>Ouverture</a:t>
            </a:r>
            <a:r>
              <a:rPr lang="en-GB" sz="1600" dirty="0"/>
              <a:t> : La </a:t>
            </a:r>
            <a:r>
              <a:rPr lang="en-GB" sz="1600" dirty="0" err="1"/>
              <a:t>modératrice</a:t>
            </a:r>
            <a:r>
              <a:rPr lang="en-GB" sz="1600" dirty="0"/>
              <a:t> </a:t>
            </a:r>
            <a:r>
              <a:rPr lang="en-GB" sz="1600" dirty="0" err="1"/>
              <a:t>souhaite</a:t>
            </a:r>
            <a:r>
              <a:rPr lang="en-GB" sz="1600" dirty="0"/>
              <a:t> la </a:t>
            </a:r>
            <a:r>
              <a:rPr lang="en-GB" sz="1600" dirty="0" err="1"/>
              <a:t>bienvenue</a:t>
            </a:r>
            <a:r>
              <a:rPr lang="en-GB" sz="1600" dirty="0"/>
              <a:t> aux participants, </a:t>
            </a:r>
            <a:r>
              <a:rPr lang="en-GB" sz="1600" dirty="0" err="1"/>
              <a:t>explique</a:t>
            </a:r>
            <a:r>
              <a:rPr lang="en-GB" sz="1600" dirty="0"/>
              <a:t> les </a:t>
            </a:r>
            <a:r>
              <a:rPr lang="en-GB" sz="1600" dirty="0" err="1"/>
              <a:t>thèmes</a:t>
            </a:r>
            <a:r>
              <a:rPr lang="en-GB" sz="1600" dirty="0"/>
              <a:t> et </a:t>
            </a:r>
            <a:r>
              <a:rPr lang="en-GB" sz="1600" dirty="0" err="1"/>
              <a:t>présente</a:t>
            </a:r>
            <a:r>
              <a:rPr lang="en-GB" sz="1600" dirty="0"/>
              <a:t> les </a:t>
            </a:r>
            <a:r>
              <a:rPr lang="en-GB" sz="1600" dirty="0" err="1"/>
              <a:t>panélistes</a:t>
            </a:r>
            <a:r>
              <a:rPr lang="en-GB" sz="1600" dirty="0"/>
              <a:t> (5 min)</a:t>
            </a:r>
          </a:p>
          <a:p>
            <a:pPr>
              <a:spcBef>
                <a:spcPts val="400"/>
              </a:spcBef>
            </a:pPr>
            <a:r>
              <a:rPr lang="en-GB" sz="1600" dirty="0"/>
              <a:t>Projection d'un film de 5 minutes (Caravane et </a:t>
            </a:r>
            <a:r>
              <a:rPr lang="en-GB" sz="1600" dirty="0" err="1"/>
              <a:t>lancement</a:t>
            </a:r>
            <a:r>
              <a:rPr lang="en-GB" sz="1600" dirty="0"/>
              <a:t> des notes </a:t>
            </a:r>
            <a:r>
              <a:rPr lang="en-GB" sz="1600" dirty="0" err="1"/>
              <a:t>d'information</a:t>
            </a:r>
            <a:r>
              <a:rPr lang="en-GB" sz="1600" dirty="0"/>
              <a:t> Addax et SOCFIN)</a:t>
            </a:r>
          </a:p>
          <a:p>
            <a:pPr>
              <a:spcBef>
                <a:spcPts val="400"/>
              </a:spcBef>
            </a:pPr>
            <a:r>
              <a:rPr lang="en-GB" sz="1600" dirty="0" err="1"/>
              <a:t>Présentation</a:t>
            </a:r>
            <a:r>
              <a:rPr lang="en-GB" sz="1600" dirty="0"/>
              <a:t> de la note de politique </a:t>
            </a:r>
            <a:r>
              <a:rPr lang="en-GB" sz="1600" dirty="0" err="1"/>
              <a:t>générale</a:t>
            </a:r>
            <a:r>
              <a:rPr lang="en-GB" sz="1600" dirty="0"/>
              <a:t> de Feronia, Jean Francois </a:t>
            </a:r>
            <a:r>
              <a:rPr lang="en-GB" sz="1600" dirty="0" err="1"/>
              <a:t>Mombia</a:t>
            </a:r>
            <a:r>
              <a:rPr lang="en-GB" sz="1600" dirty="0"/>
              <a:t> </a:t>
            </a:r>
            <a:r>
              <a:rPr lang="en-GB" sz="1600" dirty="0" err="1"/>
              <a:t>Atuku</a:t>
            </a:r>
            <a:r>
              <a:rPr lang="en-GB" sz="1600" dirty="0"/>
              <a:t> (10 minutes)</a:t>
            </a:r>
          </a:p>
          <a:p>
            <a:pPr>
              <a:spcBef>
                <a:spcPts val="400"/>
              </a:spcBef>
            </a:pPr>
            <a:r>
              <a:rPr lang="en-GB" sz="1600" dirty="0" err="1"/>
              <a:t>Présentation</a:t>
            </a:r>
            <a:r>
              <a:rPr lang="en-GB" sz="1600" dirty="0"/>
              <a:t> de </a:t>
            </a:r>
            <a:r>
              <a:rPr lang="en-GB" sz="1600" dirty="0" err="1"/>
              <a:t>l'étude</a:t>
            </a:r>
            <a:r>
              <a:rPr lang="en-GB" sz="1600" dirty="0"/>
              <a:t> de </a:t>
            </a:r>
            <a:r>
              <a:rPr lang="en-GB" sz="1600" dirty="0" err="1"/>
              <a:t>l'UA</a:t>
            </a:r>
            <a:r>
              <a:rPr lang="en-GB" sz="1600" dirty="0"/>
              <a:t> sur la </a:t>
            </a:r>
            <a:r>
              <a:rPr lang="en-GB" sz="1600" dirty="0" err="1"/>
              <a:t>gouvernance</a:t>
            </a:r>
            <a:r>
              <a:rPr lang="en-GB" sz="1600" dirty="0"/>
              <a:t> </a:t>
            </a:r>
            <a:r>
              <a:rPr lang="en-GB" sz="1600" dirty="0" err="1"/>
              <a:t>foncière</a:t>
            </a:r>
            <a:r>
              <a:rPr lang="en-GB" sz="1600" dirty="0"/>
              <a:t> (10 minutes)</a:t>
            </a:r>
          </a:p>
          <a:p>
            <a:pPr>
              <a:spcBef>
                <a:spcPts val="400"/>
              </a:spcBef>
            </a:pPr>
            <a:r>
              <a:rPr lang="en-GB" sz="1600" dirty="0"/>
              <a:t>Questions et </a:t>
            </a:r>
            <a:r>
              <a:rPr lang="en-GB" sz="1600" dirty="0" err="1"/>
              <a:t>réponses</a:t>
            </a:r>
            <a:r>
              <a:rPr lang="en-GB" sz="1600" dirty="0"/>
              <a:t> (10 minutes)</a:t>
            </a:r>
          </a:p>
          <a:p>
            <a:pPr marL="0" indent="0">
              <a:buNone/>
            </a:pPr>
            <a:r>
              <a:rPr lang="en-GB" sz="1600" b="1" dirty="0"/>
              <a:t>Deux sessions </a:t>
            </a:r>
            <a:r>
              <a:rPr lang="en-GB" sz="1600" b="1" dirty="0" err="1"/>
              <a:t>parallèles</a:t>
            </a:r>
            <a:r>
              <a:rPr lang="en-GB" sz="1600" b="1" dirty="0"/>
              <a:t> (1 </a:t>
            </a:r>
            <a:r>
              <a:rPr lang="en-GB" sz="1600" b="1" dirty="0" err="1"/>
              <a:t>heure</a:t>
            </a:r>
            <a:r>
              <a:rPr lang="en-GB" sz="1600" b="1" dirty="0"/>
              <a:t>)</a:t>
            </a:r>
          </a:p>
          <a:p>
            <a:r>
              <a:rPr lang="en-GB" sz="1600" b="1" dirty="0"/>
              <a:t>Session A : </a:t>
            </a:r>
            <a:r>
              <a:rPr lang="en-GB" sz="1600" b="1" dirty="0" err="1"/>
              <a:t>Combattre</a:t>
            </a:r>
            <a:r>
              <a:rPr lang="en-GB" sz="1600" b="1" dirty="0"/>
              <a:t> </a:t>
            </a:r>
            <a:r>
              <a:rPr lang="en-GB" sz="1600" b="1" dirty="0" err="1"/>
              <a:t>l'accaparement</a:t>
            </a:r>
            <a:r>
              <a:rPr lang="en-GB" sz="1600" b="1" dirty="0"/>
              <a:t> des </a:t>
            </a:r>
            <a:r>
              <a:rPr lang="en-GB" sz="1600" b="1" dirty="0" err="1"/>
              <a:t>terres</a:t>
            </a:r>
            <a:r>
              <a:rPr lang="en-GB" sz="1600" b="1" dirty="0"/>
              <a:t> et des </a:t>
            </a:r>
            <a:r>
              <a:rPr lang="en-GB" sz="1600" b="1" dirty="0" err="1"/>
              <a:t>ressources</a:t>
            </a:r>
            <a:r>
              <a:rPr lang="en-GB" sz="1600" b="1" dirty="0"/>
              <a:t> (RWA)</a:t>
            </a:r>
          </a:p>
          <a:p>
            <a:r>
              <a:rPr lang="en-GB" sz="1600" b="1" dirty="0"/>
              <a:t>Session B : </a:t>
            </a:r>
            <a:r>
              <a:rPr lang="en-GB" sz="1600" b="1" dirty="0" err="1"/>
              <a:t>Garantir</a:t>
            </a:r>
            <a:r>
              <a:rPr lang="en-GB" sz="1600" b="1" dirty="0"/>
              <a:t> les droits </a:t>
            </a:r>
            <a:r>
              <a:rPr lang="en-GB" sz="1600" b="1" dirty="0" err="1"/>
              <a:t>fonciers</a:t>
            </a:r>
            <a:r>
              <a:rPr lang="en-GB" sz="1600" b="1" dirty="0"/>
              <a:t> des </a:t>
            </a:r>
            <a:r>
              <a:rPr lang="en-GB" sz="1600" b="1" dirty="0" err="1"/>
              <a:t>communautés</a:t>
            </a:r>
            <a:r>
              <a:rPr lang="en-GB" sz="1600" b="1" dirty="0"/>
              <a:t> (CGLTE-OA)</a:t>
            </a:r>
          </a:p>
          <a:p>
            <a:r>
              <a:rPr lang="en-GB" sz="1600" b="1" dirty="0"/>
              <a:t>Session </a:t>
            </a:r>
            <a:r>
              <a:rPr lang="en-GB" sz="1600" b="1" dirty="0" err="1"/>
              <a:t>plénière</a:t>
            </a:r>
            <a:r>
              <a:rPr lang="en-GB" sz="1600" b="1" dirty="0"/>
              <a:t> pour le rapport et la conclusion (20 minutes)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999350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337C67-9058-FE45-9E0A-0BCCEE57F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9"/>
            <a:ext cx="10515600" cy="714343"/>
          </a:xfrm>
        </p:spPr>
        <p:txBody>
          <a:bodyPr>
            <a:normAutofit/>
          </a:bodyPr>
          <a:lstStyle/>
          <a:p>
            <a:pPr algn="ctr"/>
            <a:r>
              <a:rPr lang="en-GB" sz="2600" b="1"/>
              <a:t>PARALLEL LAND SESSIONS : SESSIONS PARALLÈLES SUR LE FONCIER 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0E9EA-2A56-E844-8E81-1C5BE4B68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087" y="1282515"/>
            <a:ext cx="5402893" cy="480689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1500" dirty="0"/>
              <a:t>You CAN choose between parallel sessions A and B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1500" b="1" dirty="0"/>
              <a:t>EITHER SESSION A: Challenging Land &amp; Resource Grabbing (RWA)</a:t>
            </a:r>
          </a:p>
          <a:p>
            <a:pPr>
              <a:spcBef>
                <a:spcPts val="600"/>
              </a:spcBef>
            </a:pPr>
            <a:r>
              <a:rPr lang="en-GB" sz="1500" dirty="0"/>
              <a:t>Main language: English (with French interpretation). Main focus: Southern Africa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1500" dirty="0"/>
              <a:t>Moderator: Erika Mendez (</a:t>
            </a:r>
            <a:r>
              <a:rPr lang="en-GB" sz="1500" dirty="0" err="1"/>
              <a:t>FoE</a:t>
            </a:r>
            <a:r>
              <a:rPr lang="en-GB" sz="1500" dirty="0"/>
              <a:t> Mozambique) </a:t>
            </a:r>
          </a:p>
          <a:p>
            <a:pPr>
              <a:spcBef>
                <a:spcPts val="600"/>
              </a:spcBef>
            </a:pPr>
            <a:r>
              <a:rPr lang="en-GB" sz="1500" dirty="0" err="1"/>
              <a:t>Thandiwe</a:t>
            </a:r>
            <a:r>
              <a:rPr lang="en-GB" sz="1500" dirty="0"/>
              <a:t> </a:t>
            </a:r>
            <a:r>
              <a:rPr lang="en-GB" sz="1500" dirty="0" err="1"/>
              <a:t>Chidavarume</a:t>
            </a:r>
            <a:r>
              <a:rPr lang="en-GB" sz="1500" dirty="0"/>
              <a:t>, Zimbabwe</a:t>
            </a:r>
          </a:p>
          <a:p>
            <a:pPr>
              <a:spcBef>
                <a:spcPts val="600"/>
              </a:spcBef>
            </a:pPr>
            <a:r>
              <a:rPr lang="en-GB" sz="1500" dirty="0" err="1"/>
              <a:t>Mamalefestsane</a:t>
            </a:r>
            <a:r>
              <a:rPr lang="en-GB" sz="1500" dirty="0"/>
              <a:t> </a:t>
            </a:r>
            <a:r>
              <a:rPr lang="en-GB" sz="1500" dirty="0" err="1"/>
              <a:t>Phakoe</a:t>
            </a:r>
            <a:r>
              <a:rPr lang="en-GB" sz="1500" dirty="0"/>
              <a:t>, Lesotho</a:t>
            </a:r>
          </a:p>
          <a:p>
            <a:pPr>
              <a:spcBef>
                <a:spcPts val="600"/>
              </a:spcBef>
            </a:pPr>
            <a:r>
              <a:rPr lang="en-GB" sz="1500" dirty="0"/>
              <a:t>Markus Wolter (MISEREOR Policy Officer)</a:t>
            </a:r>
          </a:p>
          <a:p>
            <a:pPr>
              <a:spcBef>
                <a:spcPts val="600"/>
              </a:spcBef>
            </a:pPr>
            <a:r>
              <a:rPr lang="en-GB" sz="1500" dirty="0"/>
              <a:t>Angela Harding (Land Matrix Africa)</a:t>
            </a:r>
          </a:p>
          <a:p>
            <a:pPr>
              <a:spcBef>
                <a:spcPts val="600"/>
              </a:spcBef>
            </a:pPr>
            <a:r>
              <a:rPr lang="en-GB" sz="1500" dirty="0"/>
              <a:t>Amos </a:t>
            </a:r>
            <a:r>
              <a:rPr lang="en-GB" sz="1500" dirty="0" err="1"/>
              <a:t>Yesutanbul</a:t>
            </a:r>
            <a:r>
              <a:rPr lang="en-GB" sz="1500" dirty="0"/>
              <a:t> (African Peoples Tribunal)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1500" b="1" dirty="0"/>
              <a:t>OR SESSION B: Securing Land Rights for Communities (CGLTE-OA)</a:t>
            </a:r>
          </a:p>
          <a:p>
            <a:pPr>
              <a:spcBef>
                <a:spcPts val="600"/>
              </a:spcBef>
            </a:pPr>
            <a:r>
              <a:rPr lang="en-GB" sz="1500" dirty="0"/>
              <a:t>Main language: French (with English interpretation). Main focus: West Africa</a:t>
            </a:r>
          </a:p>
          <a:p>
            <a:pPr>
              <a:spcBef>
                <a:spcPts val="600"/>
              </a:spcBef>
            </a:pPr>
            <a:r>
              <a:rPr lang="en-GB" sz="1500" dirty="0"/>
              <a:t>Historical Agricultural Land Law for Customary Land Rights in Mali</a:t>
            </a:r>
          </a:p>
          <a:p>
            <a:pPr>
              <a:spcBef>
                <a:spcPts val="600"/>
              </a:spcBef>
            </a:pPr>
            <a:r>
              <a:rPr lang="en-GB" sz="1500" dirty="0"/>
              <a:t>Joint advocacy for West African land governance</a:t>
            </a:r>
          </a:p>
          <a:p>
            <a:pPr>
              <a:spcBef>
                <a:spcPts val="600"/>
              </a:spcBef>
            </a:pPr>
            <a:r>
              <a:rPr lang="en-GB" sz="1500" dirty="0"/>
              <a:t>Questions and Answer (20 minutes)</a:t>
            </a:r>
          </a:p>
          <a:p>
            <a:pPr>
              <a:spcBef>
                <a:spcPts val="600"/>
              </a:spcBef>
            </a:pPr>
            <a:r>
              <a:rPr lang="en-GB" sz="1500" dirty="0"/>
              <a:t>Synthesis (10 minutes)</a:t>
            </a:r>
          </a:p>
          <a:p>
            <a:endParaRPr lang="en-GB" sz="14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AEE9F3-643D-5149-8468-5897C7AA2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382722"/>
            <a:ext cx="5562914" cy="480689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GB" sz="1400"/>
              <a:t>Vous pouvez choisir entre les sessions parallèles A et B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1400" b="1"/>
              <a:t>SOIT SESSION A : Contester l'accaparement des terres et des ressources (RWA)</a:t>
            </a:r>
          </a:p>
          <a:p>
            <a:pPr>
              <a:spcBef>
                <a:spcPts val="600"/>
              </a:spcBef>
            </a:pPr>
            <a:r>
              <a:rPr lang="en-GB" sz="1400"/>
              <a:t>Langue principale : Anglais (avec interprétation en français). Thème principal : Afrique australe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1400"/>
              <a:t>Modérateur : Erika Mendez (FoE Mozambique) </a:t>
            </a:r>
          </a:p>
          <a:p>
            <a:pPr>
              <a:spcBef>
                <a:spcPts val="600"/>
              </a:spcBef>
            </a:pPr>
            <a:r>
              <a:rPr lang="en-GB" sz="1400"/>
              <a:t>Thandiwe Chidavarume, Zimbabwe</a:t>
            </a:r>
          </a:p>
          <a:p>
            <a:pPr>
              <a:spcBef>
                <a:spcPts val="600"/>
              </a:spcBef>
            </a:pPr>
            <a:r>
              <a:rPr lang="en-GB" sz="1400"/>
              <a:t>Mamalefestsane Phakoe, Lesotho</a:t>
            </a:r>
          </a:p>
          <a:p>
            <a:pPr>
              <a:spcBef>
                <a:spcPts val="600"/>
              </a:spcBef>
            </a:pPr>
            <a:r>
              <a:rPr lang="en-GB" sz="1400"/>
              <a:t>Markus Wolter (Responsable des politiques de MISEREOR)</a:t>
            </a:r>
          </a:p>
          <a:p>
            <a:pPr>
              <a:spcBef>
                <a:spcPts val="600"/>
              </a:spcBef>
            </a:pPr>
            <a:r>
              <a:rPr lang="en-GB" sz="1400"/>
              <a:t>Angela Harding (Land Matrix Africa)</a:t>
            </a:r>
          </a:p>
          <a:p>
            <a:pPr>
              <a:spcBef>
                <a:spcPts val="600"/>
              </a:spcBef>
            </a:pPr>
            <a:r>
              <a:rPr lang="en-GB" sz="1400"/>
              <a:t>Amos Yesutanbul (Tribunal des peuples africains)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1400" b="1"/>
              <a:t>OU SESSION B : Garantir les droits fonciers des communautés (CGLTE-OA)</a:t>
            </a:r>
          </a:p>
          <a:p>
            <a:pPr>
              <a:spcBef>
                <a:spcPts val="600"/>
              </a:spcBef>
            </a:pPr>
            <a:r>
              <a:rPr lang="en-GB" sz="1400"/>
              <a:t>Langue principale : Français (avec interprétation en anglais). Thème principal : Afrique de l'Ouest</a:t>
            </a:r>
          </a:p>
          <a:p>
            <a:pPr>
              <a:spcBef>
                <a:spcPts val="600"/>
              </a:spcBef>
            </a:pPr>
            <a:r>
              <a:rPr lang="en-GB" sz="1400"/>
              <a:t>Loi foncière agricole historique pour les droits fonciers coutumiers au Mali</a:t>
            </a:r>
          </a:p>
          <a:p>
            <a:pPr>
              <a:spcBef>
                <a:spcPts val="600"/>
              </a:spcBef>
            </a:pPr>
            <a:r>
              <a:rPr lang="en-GB" sz="1400"/>
              <a:t>Plaidoyer conjoint pour la gouvernance foncière en Afrique de l'Ouest</a:t>
            </a:r>
          </a:p>
          <a:p>
            <a:pPr>
              <a:spcBef>
                <a:spcPts val="600"/>
              </a:spcBef>
            </a:pPr>
            <a:r>
              <a:rPr lang="en-GB" sz="1400"/>
              <a:t>Questions et réponses (20 minutes)</a:t>
            </a:r>
          </a:p>
          <a:p>
            <a:pPr>
              <a:spcBef>
                <a:spcPts val="600"/>
              </a:spcBef>
            </a:pPr>
            <a:r>
              <a:rPr lang="en-GB" sz="1400"/>
              <a:t>Synthèse (10 minutes)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53871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337C67-9058-FE45-9E0A-0BCCEE57F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9"/>
            <a:ext cx="10515600" cy="714343"/>
          </a:xfrm>
        </p:spPr>
        <p:txBody>
          <a:bodyPr>
            <a:normAutofit/>
          </a:bodyPr>
          <a:lstStyle/>
          <a:p>
            <a:pPr algn="ctr"/>
            <a:r>
              <a:rPr lang="en-GB" sz="2600" b="1" dirty="0"/>
              <a:t>PARALLEL LAND SESSIONS : SESSIONS PARALLÈLES SUR LE FONCIER 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0E9EA-2A56-E844-8E81-1C5BE4B68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087" y="1503123"/>
            <a:ext cx="5402893" cy="45862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/>
              <a:t>Session A: Challenging Land &amp; Resource Grabbing (RWA)</a:t>
            </a:r>
          </a:p>
          <a:p>
            <a:pPr marL="0" indent="0">
              <a:buNone/>
            </a:pPr>
            <a:r>
              <a:rPr lang="en-GB" sz="2000" dirty="0"/>
              <a:t>This will take place in a separate Zoom space. The link is in the chat.</a:t>
            </a:r>
          </a:p>
          <a:p>
            <a:pPr marL="0" indent="0">
              <a:buNone/>
            </a:pPr>
            <a:r>
              <a:rPr lang="en-GB" sz="2000" dirty="0"/>
              <a:t>ZOOM Meeting ID: 890 8639 5410</a:t>
            </a:r>
          </a:p>
          <a:p>
            <a:pPr marL="0" indent="0">
              <a:buNone/>
            </a:pPr>
            <a:r>
              <a:rPr lang="en-GB" sz="2000" dirty="0"/>
              <a:t>Passcode: 715273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========================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Session B: Securing Land Rights for Communities (CGLTE-OA)</a:t>
            </a:r>
          </a:p>
          <a:p>
            <a:pPr marL="0" indent="0">
              <a:buNone/>
            </a:pPr>
            <a:r>
              <a:rPr lang="en-GB" sz="2000" dirty="0"/>
              <a:t>This will take place in the current Zoom space</a:t>
            </a:r>
            <a:endParaRPr lang="en-GB" sz="1600" dirty="0"/>
          </a:p>
          <a:p>
            <a:endParaRPr lang="en-GB" sz="1600" dirty="0"/>
          </a:p>
          <a:p>
            <a:endParaRPr lang="en-GB" sz="14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AEE9F3-643D-5149-8468-5897C7AA2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503123"/>
            <a:ext cx="5562914" cy="468649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2000" b="1" dirty="0"/>
              <a:t>Session A : Contester </a:t>
            </a:r>
            <a:r>
              <a:rPr lang="en-GB" sz="2000" b="1" dirty="0" err="1"/>
              <a:t>l'accaparement</a:t>
            </a:r>
            <a:r>
              <a:rPr lang="en-GB" sz="2000" b="1" dirty="0"/>
              <a:t> des </a:t>
            </a:r>
            <a:r>
              <a:rPr lang="en-GB" sz="2000" b="1" dirty="0" err="1"/>
              <a:t>terres</a:t>
            </a:r>
            <a:r>
              <a:rPr lang="en-GB" sz="2000" b="1" dirty="0"/>
              <a:t> et des </a:t>
            </a:r>
            <a:r>
              <a:rPr lang="en-GB" sz="2000" b="1" dirty="0" err="1"/>
              <a:t>ressources</a:t>
            </a:r>
            <a:r>
              <a:rPr lang="en-GB" sz="2000" b="1" dirty="0"/>
              <a:t> (RWA)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2000" dirty="0" err="1"/>
              <a:t>Cette</a:t>
            </a:r>
            <a:r>
              <a:rPr lang="en-GB" sz="2000" dirty="0"/>
              <a:t> session aura lieu dans un </a:t>
            </a:r>
            <a:r>
              <a:rPr lang="en-GB" sz="2000" dirty="0" err="1"/>
              <a:t>espace</a:t>
            </a:r>
            <a:r>
              <a:rPr lang="en-GB" sz="2000" dirty="0"/>
              <a:t> Zoom </a:t>
            </a:r>
            <a:r>
              <a:rPr lang="en-GB" sz="2000" dirty="0" err="1"/>
              <a:t>séparé</a:t>
            </a:r>
            <a:r>
              <a:rPr lang="en-GB" sz="2000" dirty="0"/>
              <a:t>. Le lien </a:t>
            </a:r>
            <a:r>
              <a:rPr lang="en-GB" sz="2000" dirty="0" err="1"/>
              <a:t>est</a:t>
            </a:r>
            <a:r>
              <a:rPr lang="en-GB" sz="2000" dirty="0"/>
              <a:t> dans le chat.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2000" dirty="0"/>
              <a:t>ZOOM Meeting ID : 890 8639 5410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2000" dirty="0"/>
              <a:t>Code </a:t>
            </a:r>
            <a:r>
              <a:rPr lang="en-GB" sz="2000" dirty="0" err="1"/>
              <a:t>d'accès</a:t>
            </a:r>
            <a:r>
              <a:rPr lang="en-GB" sz="2000" dirty="0"/>
              <a:t> : 715273 </a:t>
            </a:r>
          </a:p>
          <a:p>
            <a:pPr marL="0" indent="0">
              <a:spcBef>
                <a:spcPts val="600"/>
              </a:spcBef>
              <a:buNone/>
            </a:pPr>
            <a:endParaRPr lang="en-GB" sz="2000" dirty="0"/>
          </a:p>
          <a:p>
            <a:pPr marL="0" indent="0">
              <a:spcBef>
                <a:spcPts val="600"/>
              </a:spcBef>
              <a:buNone/>
            </a:pPr>
            <a:r>
              <a:rPr lang="en-GB" sz="2000" dirty="0"/>
              <a:t>========================</a:t>
            </a:r>
          </a:p>
          <a:p>
            <a:pPr marL="0" indent="0">
              <a:spcBef>
                <a:spcPts val="600"/>
              </a:spcBef>
              <a:buNone/>
            </a:pPr>
            <a:endParaRPr lang="en-GB" sz="2000" dirty="0"/>
          </a:p>
          <a:p>
            <a:pPr marL="0" indent="0">
              <a:spcBef>
                <a:spcPts val="600"/>
              </a:spcBef>
              <a:buNone/>
            </a:pPr>
            <a:r>
              <a:rPr lang="en-GB" sz="2000" b="1" dirty="0"/>
              <a:t>Session B : </a:t>
            </a:r>
            <a:r>
              <a:rPr lang="en-GB" sz="2000" b="1" dirty="0" err="1"/>
              <a:t>Garantir</a:t>
            </a:r>
            <a:r>
              <a:rPr lang="en-GB" sz="2000" b="1" dirty="0"/>
              <a:t> les droits </a:t>
            </a:r>
            <a:r>
              <a:rPr lang="en-GB" sz="2000" b="1" dirty="0" err="1"/>
              <a:t>fonciers</a:t>
            </a:r>
            <a:r>
              <a:rPr lang="en-GB" sz="2000" b="1" dirty="0"/>
              <a:t> des </a:t>
            </a:r>
            <a:r>
              <a:rPr lang="en-GB" sz="2000" b="1" dirty="0" err="1"/>
              <a:t>communautés</a:t>
            </a:r>
            <a:r>
              <a:rPr lang="en-GB" sz="2000" b="1" dirty="0"/>
              <a:t> (CGLTE-OA)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2000" dirty="0" err="1"/>
              <a:t>Cette</a:t>
            </a:r>
            <a:r>
              <a:rPr lang="en-GB" sz="2000" dirty="0"/>
              <a:t> session aura lieu dans </a:t>
            </a:r>
            <a:r>
              <a:rPr lang="en-GB" sz="2000" dirty="0" err="1"/>
              <a:t>l'espace</a:t>
            </a:r>
            <a:r>
              <a:rPr lang="en-GB" sz="2000" dirty="0"/>
              <a:t> Zoom </a:t>
            </a:r>
            <a:r>
              <a:rPr lang="en-GB" sz="2000" dirty="0" err="1"/>
              <a:t>actuel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29103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337C67-9058-FE45-9E0A-0BCCEE57F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2221"/>
            <a:ext cx="10515600" cy="944323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SESSION 3: AGROECOLOGY FOR SUSTAINABLE DEVELOPMENT  L'AGROÉCOLOGIE POUR LE DÉVELOPPEMENT DURABLE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0E9EA-2A56-E844-8E81-1C5BE4B68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087" y="1382723"/>
            <a:ext cx="5402893" cy="4806899"/>
          </a:xfrm>
        </p:spPr>
        <p:txBody>
          <a:bodyPr>
            <a:noAutofit/>
          </a:bodyPr>
          <a:lstStyle/>
          <a:p>
            <a:r>
              <a:rPr lang="en-GB" sz="1600" b="1" dirty="0"/>
              <a:t>Welcome and Introduction </a:t>
            </a:r>
            <a:r>
              <a:rPr lang="en-GB" sz="1600" dirty="0"/>
              <a:t>by Hakim </a:t>
            </a:r>
            <a:r>
              <a:rPr lang="en-GB" sz="1600" dirty="0" err="1"/>
              <a:t>Baliraine</a:t>
            </a:r>
            <a:r>
              <a:rPr lang="en-GB" sz="1600" dirty="0"/>
              <a:t>, Eastern and Southern Africa Small-scale Farmers' Forum (ESAFF) </a:t>
            </a:r>
            <a:endParaRPr lang="en-GB" sz="1600" dirty="0">
              <a:effectLst/>
            </a:endParaRPr>
          </a:p>
          <a:p>
            <a:r>
              <a:rPr lang="en-GB" sz="1600" b="1" dirty="0"/>
              <a:t>How African peasant agroecology contributes </a:t>
            </a:r>
            <a:r>
              <a:rPr lang="en-GB" sz="1600" dirty="0"/>
              <a:t>by Elizabeth Mpofu, Zimbabwe Smallholder Organic Farmers Forum (ZIMSOFF) </a:t>
            </a:r>
          </a:p>
          <a:p>
            <a:r>
              <a:rPr lang="en-GB" sz="1600" b="1" dirty="0"/>
              <a:t>Denouncing unfair European frameworks for financing farmer-based agroecology in Africa </a:t>
            </a:r>
            <a:r>
              <a:rPr lang="en-GB" sz="1600" dirty="0"/>
              <a:t>by Leonida Odongo, Haki </a:t>
            </a:r>
            <a:r>
              <a:rPr lang="en-GB" sz="1600" dirty="0" err="1"/>
              <a:t>Nawiri</a:t>
            </a:r>
            <a:r>
              <a:rPr lang="en-GB" sz="1600" dirty="0"/>
              <a:t>-Kenya </a:t>
            </a:r>
          </a:p>
          <a:p>
            <a:r>
              <a:rPr lang="en-GB" sz="1600" b="1" dirty="0"/>
              <a:t>Ongoing initiatives and good practices of farmer agroecology </a:t>
            </a:r>
            <a:r>
              <a:rPr lang="en-GB" sz="1600" dirty="0"/>
              <a:t>by Gershom </a:t>
            </a:r>
            <a:r>
              <a:rPr lang="en-GB" sz="1600" dirty="0" err="1"/>
              <a:t>Kabaso</a:t>
            </a:r>
            <a:r>
              <a:rPr lang="en-GB" sz="1600" dirty="0"/>
              <a:t>, Zambia Social Forum (ZAMSOF) and </a:t>
            </a:r>
            <a:r>
              <a:rPr lang="en-GB" sz="1600" dirty="0" err="1"/>
              <a:t>Nakande</a:t>
            </a:r>
            <a:r>
              <a:rPr lang="en-GB" sz="1600" dirty="0"/>
              <a:t> Alassane, West African Global Convergence of Land, Water and Seeds Struggles (CGLTE-OA) </a:t>
            </a:r>
          </a:p>
          <a:p>
            <a:r>
              <a:rPr lang="en-GB" sz="1600" b="1" dirty="0"/>
              <a:t>Working groups sessions </a:t>
            </a:r>
            <a:r>
              <a:rPr lang="en-GB" sz="1600" dirty="0"/>
              <a:t>moderated by </a:t>
            </a:r>
            <a:r>
              <a:rPr lang="en-GB" sz="1600" dirty="0" err="1"/>
              <a:t>Sena</a:t>
            </a:r>
            <a:r>
              <a:rPr lang="en-GB" sz="1600" dirty="0"/>
              <a:t> </a:t>
            </a:r>
            <a:r>
              <a:rPr lang="en-GB" sz="1600" dirty="0" err="1"/>
              <a:t>Alouka</a:t>
            </a:r>
            <a:r>
              <a:rPr lang="en-GB" sz="1600" dirty="0"/>
              <a:t>, </a:t>
            </a:r>
            <a:r>
              <a:rPr lang="en-GB" sz="1600" dirty="0" err="1"/>
              <a:t>Jeunes</a:t>
            </a:r>
            <a:r>
              <a:rPr lang="en-GB" sz="1600" dirty="0"/>
              <a:t> </a:t>
            </a:r>
            <a:r>
              <a:rPr lang="en-GB" sz="1600" dirty="0" err="1"/>
              <a:t>Volontaires</a:t>
            </a:r>
            <a:r>
              <a:rPr lang="en-GB" sz="1600" dirty="0"/>
              <a:t> pour </a:t>
            </a:r>
            <a:r>
              <a:rPr lang="en-GB" sz="1600" dirty="0" err="1"/>
              <a:t>l'Environnement</a:t>
            </a:r>
            <a:r>
              <a:rPr lang="en-GB" sz="1600" dirty="0"/>
              <a:t> </a:t>
            </a:r>
          </a:p>
          <a:p>
            <a:r>
              <a:rPr lang="en-GB" sz="1600" b="1" dirty="0"/>
              <a:t>Summary of discussions by </a:t>
            </a:r>
            <a:r>
              <a:rPr lang="en-GB" sz="1600" dirty="0"/>
              <a:t>Gertrude </a:t>
            </a:r>
            <a:r>
              <a:rPr lang="en-GB" sz="1600" dirty="0" err="1"/>
              <a:t>Kenyagi</a:t>
            </a:r>
            <a:r>
              <a:rPr lang="en-GB" sz="1600" dirty="0"/>
              <a:t>, SWAGEN, Eastern Africa</a:t>
            </a:r>
          </a:p>
          <a:p>
            <a:r>
              <a:rPr lang="en-GB" sz="1600" b="1" dirty="0"/>
              <a:t>Concluding remarks and call to action by </a:t>
            </a:r>
            <a:r>
              <a:rPr lang="en-GB" sz="1600" dirty="0"/>
              <a:t>Hakim </a:t>
            </a:r>
            <a:r>
              <a:rPr lang="en-GB" sz="1600" dirty="0" err="1"/>
              <a:t>Baliraine</a:t>
            </a:r>
            <a:r>
              <a:rPr lang="en-GB" sz="1600" dirty="0"/>
              <a:t>, Eastern and Southern Africa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AEE9F3-643D-5149-8468-5897C7AA2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382722"/>
            <a:ext cx="5562914" cy="4806899"/>
          </a:xfrm>
        </p:spPr>
        <p:txBody>
          <a:bodyPr>
            <a:noAutofit/>
          </a:bodyPr>
          <a:lstStyle/>
          <a:p>
            <a:r>
              <a:rPr lang="en-GB" sz="1600" b="1" dirty="0" err="1"/>
              <a:t>Bienvenue</a:t>
            </a:r>
            <a:r>
              <a:rPr lang="en-GB" sz="1600" b="1" dirty="0"/>
              <a:t> et introduction </a:t>
            </a:r>
            <a:r>
              <a:rPr lang="en-GB" sz="1600" dirty="0"/>
              <a:t>par Hakim </a:t>
            </a:r>
            <a:r>
              <a:rPr lang="en-GB" sz="1600" dirty="0" err="1"/>
              <a:t>Baliraine</a:t>
            </a:r>
            <a:r>
              <a:rPr lang="en-GB" sz="1600" dirty="0"/>
              <a:t>, Forum des petits </a:t>
            </a:r>
            <a:r>
              <a:rPr lang="en-GB" sz="1600" dirty="0" err="1"/>
              <a:t>exploitants</a:t>
            </a:r>
            <a:r>
              <a:rPr lang="en-GB" sz="1600" dirty="0"/>
              <a:t> </a:t>
            </a:r>
            <a:r>
              <a:rPr lang="en-GB" sz="1600" dirty="0" err="1"/>
              <a:t>agricoles</a:t>
            </a:r>
            <a:r>
              <a:rPr lang="en-GB" sz="1600" dirty="0"/>
              <a:t> </a:t>
            </a:r>
            <a:r>
              <a:rPr lang="en-GB" sz="1600" dirty="0" err="1"/>
              <a:t>d'Afrique</a:t>
            </a:r>
            <a:r>
              <a:rPr lang="en-GB" sz="1600" dirty="0"/>
              <a:t> </a:t>
            </a:r>
            <a:r>
              <a:rPr lang="en-GB" sz="1600" dirty="0" err="1"/>
              <a:t>orientale</a:t>
            </a:r>
            <a:r>
              <a:rPr lang="en-GB" sz="1600" dirty="0"/>
              <a:t> et </a:t>
            </a:r>
            <a:r>
              <a:rPr lang="en-GB" sz="1600" dirty="0" err="1"/>
              <a:t>australe</a:t>
            </a:r>
            <a:r>
              <a:rPr lang="en-GB" sz="1600" dirty="0"/>
              <a:t> (ESAFF) </a:t>
            </a:r>
          </a:p>
          <a:p>
            <a:r>
              <a:rPr lang="en-GB" sz="1600" b="1" dirty="0"/>
              <a:t>Comment </a:t>
            </a:r>
            <a:r>
              <a:rPr lang="en-GB" sz="1600" b="1" dirty="0" err="1"/>
              <a:t>l'agroécologie</a:t>
            </a:r>
            <a:r>
              <a:rPr lang="en-GB" sz="1600" b="1" dirty="0"/>
              <a:t> </a:t>
            </a:r>
            <a:r>
              <a:rPr lang="en-GB" sz="1600" b="1" dirty="0" err="1"/>
              <a:t>paysanne</a:t>
            </a:r>
            <a:r>
              <a:rPr lang="en-GB" sz="1600" b="1" dirty="0"/>
              <a:t> </a:t>
            </a:r>
            <a:r>
              <a:rPr lang="en-GB" sz="1600" b="1" dirty="0" err="1"/>
              <a:t>africaine</a:t>
            </a:r>
            <a:r>
              <a:rPr lang="en-GB" sz="1600" b="1" dirty="0"/>
              <a:t> </a:t>
            </a:r>
            <a:r>
              <a:rPr lang="en-GB" sz="1600" b="1" dirty="0" err="1"/>
              <a:t>contribue</a:t>
            </a:r>
            <a:r>
              <a:rPr lang="en-GB" sz="1600" b="1" dirty="0"/>
              <a:t> </a:t>
            </a:r>
            <a:r>
              <a:rPr lang="en-GB" sz="1600" dirty="0"/>
              <a:t>par Elizabeth Mpofu, Zimbabwe Smallholder Organic Farmers Forum (ZIMSOFF) </a:t>
            </a:r>
          </a:p>
          <a:p>
            <a:r>
              <a:rPr lang="en-GB" sz="1600" b="1" dirty="0" err="1"/>
              <a:t>Dénoncer</a:t>
            </a:r>
            <a:r>
              <a:rPr lang="en-GB" sz="1600" b="1" dirty="0"/>
              <a:t> les cadres </a:t>
            </a:r>
            <a:r>
              <a:rPr lang="en-GB" sz="1600" b="1" dirty="0" err="1"/>
              <a:t>européens</a:t>
            </a:r>
            <a:r>
              <a:rPr lang="en-GB" sz="1600" b="1" dirty="0"/>
              <a:t> </a:t>
            </a:r>
            <a:r>
              <a:rPr lang="en-GB" sz="1600" b="1" dirty="0" err="1"/>
              <a:t>injustes</a:t>
            </a:r>
            <a:r>
              <a:rPr lang="en-GB" sz="1600" b="1" dirty="0"/>
              <a:t> pour le </a:t>
            </a:r>
            <a:r>
              <a:rPr lang="en-GB" sz="1600" b="1" dirty="0" err="1"/>
              <a:t>financement</a:t>
            </a:r>
            <a:r>
              <a:rPr lang="en-GB" sz="1600" b="1" dirty="0"/>
              <a:t> de </a:t>
            </a:r>
            <a:r>
              <a:rPr lang="en-GB" sz="1600" b="1" dirty="0" err="1"/>
              <a:t>l'agroécologie</a:t>
            </a:r>
            <a:r>
              <a:rPr lang="en-GB" sz="1600" b="1" dirty="0"/>
              <a:t> </a:t>
            </a:r>
            <a:r>
              <a:rPr lang="en-GB" sz="1600" b="1" dirty="0" err="1"/>
              <a:t>paysanne</a:t>
            </a:r>
            <a:r>
              <a:rPr lang="en-GB" sz="1600" b="1" dirty="0"/>
              <a:t> </a:t>
            </a:r>
            <a:r>
              <a:rPr lang="en-GB" sz="1600" b="1" dirty="0" err="1"/>
              <a:t>en</a:t>
            </a:r>
            <a:r>
              <a:rPr lang="en-GB" sz="1600" b="1" dirty="0"/>
              <a:t> Afrique </a:t>
            </a:r>
            <a:r>
              <a:rPr lang="en-GB" sz="1600" dirty="0"/>
              <a:t>par Leonida Odongo, Haki </a:t>
            </a:r>
            <a:r>
              <a:rPr lang="en-GB" sz="1600" dirty="0" err="1"/>
              <a:t>Nawiri</a:t>
            </a:r>
            <a:r>
              <a:rPr lang="en-GB" sz="1600" dirty="0"/>
              <a:t>-Kenya </a:t>
            </a:r>
          </a:p>
          <a:p>
            <a:r>
              <a:rPr lang="en-GB" sz="1600" b="1" dirty="0"/>
              <a:t>Initiatives </a:t>
            </a:r>
            <a:r>
              <a:rPr lang="en-GB" sz="1600" b="1" dirty="0" err="1"/>
              <a:t>en</a:t>
            </a:r>
            <a:r>
              <a:rPr lang="en-GB" sz="1600" b="1" dirty="0"/>
              <a:t> </a:t>
            </a:r>
            <a:r>
              <a:rPr lang="en-GB" sz="1600" b="1" dirty="0" err="1"/>
              <a:t>cours</a:t>
            </a:r>
            <a:r>
              <a:rPr lang="en-GB" sz="1600" b="1" dirty="0"/>
              <a:t> et </a:t>
            </a:r>
            <a:r>
              <a:rPr lang="en-GB" sz="1600" b="1" dirty="0" err="1"/>
              <a:t>bonnes</a:t>
            </a:r>
            <a:r>
              <a:rPr lang="en-GB" sz="1600" b="1" dirty="0"/>
              <a:t> pratiques de </a:t>
            </a:r>
            <a:r>
              <a:rPr lang="en-GB" sz="1600" b="1" dirty="0" err="1"/>
              <a:t>l'agroécologie</a:t>
            </a:r>
            <a:r>
              <a:rPr lang="en-GB" sz="1600" b="1" dirty="0"/>
              <a:t> </a:t>
            </a:r>
            <a:r>
              <a:rPr lang="en-GB" sz="1600" dirty="0" err="1"/>
              <a:t>paysanne</a:t>
            </a:r>
            <a:r>
              <a:rPr lang="en-GB" sz="1600" dirty="0"/>
              <a:t> par Gershom </a:t>
            </a:r>
            <a:r>
              <a:rPr lang="en-GB" sz="1600" dirty="0" err="1"/>
              <a:t>Kabaso</a:t>
            </a:r>
            <a:r>
              <a:rPr lang="en-GB" sz="1600" dirty="0"/>
              <a:t>, Zambia Social Forum (ZAMSOF) et </a:t>
            </a:r>
            <a:r>
              <a:rPr lang="en-GB" sz="1600" dirty="0" err="1"/>
              <a:t>Nakande</a:t>
            </a:r>
            <a:r>
              <a:rPr lang="en-GB" sz="1600" dirty="0"/>
              <a:t> Alassane, West African Global Convergence of Land, Water and Seeds Struggles (CGLTE-OA) </a:t>
            </a:r>
          </a:p>
          <a:p>
            <a:r>
              <a:rPr lang="en-GB" sz="1600" b="1" dirty="0"/>
              <a:t>Sessions de </a:t>
            </a:r>
            <a:r>
              <a:rPr lang="en-GB" sz="1600" b="1" dirty="0" err="1"/>
              <a:t>groupes</a:t>
            </a:r>
            <a:r>
              <a:rPr lang="en-GB" sz="1600" b="1" dirty="0"/>
              <a:t> de travail </a:t>
            </a:r>
            <a:r>
              <a:rPr lang="en-GB" sz="1600" dirty="0" err="1"/>
              <a:t>modérées</a:t>
            </a:r>
            <a:r>
              <a:rPr lang="en-GB" sz="1600" dirty="0"/>
              <a:t> par </a:t>
            </a:r>
            <a:r>
              <a:rPr lang="en-GB" sz="1600" dirty="0" err="1"/>
              <a:t>Sena</a:t>
            </a:r>
            <a:r>
              <a:rPr lang="en-GB" sz="1600" dirty="0"/>
              <a:t> </a:t>
            </a:r>
            <a:r>
              <a:rPr lang="en-GB" sz="1600" dirty="0" err="1"/>
              <a:t>Alouka</a:t>
            </a:r>
            <a:r>
              <a:rPr lang="en-GB" sz="1600" dirty="0"/>
              <a:t>, </a:t>
            </a:r>
            <a:r>
              <a:rPr lang="en-GB" sz="1600" dirty="0" err="1"/>
              <a:t>Jeunes</a:t>
            </a:r>
            <a:r>
              <a:rPr lang="en-GB" sz="1600" dirty="0"/>
              <a:t> </a:t>
            </a:r>
            <a:r>
              <a:rPr lang="en-GB" sz="1600" dirty="0" err="1"/>
              <a:t>Volontaires</a:t>
            </a:r>
            <a:r>
              <a:rPr lang="en-GB" sz="1600" dirty="0"/>
              <a:t> pour </a:t>
            </a:r>
            <a:r>
              <a:rPr lang="en-GB" sz="1600" dirty="0" err="1"/>
              <a:t>l'Environnement</a:t>
            </a:r>
            <a:r>
              <a:rPr lang="en-GB" sz="1600" dirty="0"/>
              <a:t>. </a:t>
            </a:r>
          </a:p>
          <a:p>
            <a:r>
              <a:rPr lang="en-GB" sz="1600" dirty="0"/>
              <a:t>Rés</a:t>
            </a:r>
            <a:r>
              <a:rPr lang="en-GB" sz="1600" b="1" dirty="0"/>
              <a:t>umé des discussions </a:t>
            </a:r>
            <a:r>
              <a:rPr lang="en-GB" sz="1600" dirty="0"/>
              <a:t>par Gertrude </a:t>
            </a:r>
            <a:r>
              <a:rPr lang="en-GB" sz="1600" dirty="0" err="1"/>
              <a:t>Kenyagi</a:t>
            </a:r>
            <a:r>
              <a:rPr lang="en-GB" sz="1600" dirty="0"/>
              <a:t>, SWAGEN, Afrique de </a:t>
            </a:r>
            <a:r>
              <a:rPr lang="en-GB" sz="1600" dirty="0" err="1"/>
              <a:t>l’Est</a:t>
            </a:r>
            <a:endParaRPr lang="en-GB" sz="1600" dirty="0"/>
          </a:p>
          <a:p>
            <a:r>
              <a:rPr lang="en-GB" sz="1600" dirty="0"/>
              <a:t>Conclusion et </a:t>
            </a:r>
            <a:r>
              <a:rPr lang="en-GB" sz="1600" dirty="0" err="1"/>
              <a:t>appel</a:t>
            </a:r>
            <a:r>
              <a:rPr lang="en-GB" sz="1600" dirty="0"/>
              <a:t> </a:t>
            </a:r>
            <a:r>
              <a:rPr lang="en-GB" sz="1600" dirty="0" err="1"/>
              <a:t>à</a:t>
            </a:r>
            <a:r>
              <a:rPr lang="en-GB" sz="1600" dirty="0"/>
              <a:t> </a:t>
            </a:r>
            <a:r>
              <a:rPr lang="en-GB" sz="1600" dirty="0" err="1"/>
              <a:t>l'action</a:t>
            </a:r>
            <a:r>
              <a:rPr lang="en-GB" sz="1600" dirty="0"/>
              <a:t> par Hakim </a:t>
            </a:r>
            <a:r>
              <a:rPr lang="en-GB" sz="1600" dirty="0" err="1"/>
              <a:t>Baliraine</a:t>
            </a:r>
            <a:r>
              <a:rPr lang="en-GB" sz="1600" dirty="0"/>
              <a:t>, Afrique </a:t>
            </a:r>
            <a:r>
              <a:rPr lang="en-GB" sz="1600" dirty="0" err="1"/>
              <a:t>orientale</a:t>
            </a:r>
            <a:r>
              <a:rPr lang="en-GB" sz="1600" dirty="0"/>
              <a:t> et </a:t>
            </a:r>
            <a:r>
              <a:rPr lang="en-GB" sz="1600" dirty="0" err="1"/>
              <a:t>australe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84092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337C67-9058-FE45-9E0A-0BCCEE57F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944323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/>
              <a:t>CONCLUDING SESSION : CLOTURE DES DEBATS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0E9EA-2A56-E844-8E81-1C5BE4B68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9370" y="1686145"/>
            <a:ext cx="5097780" cy="436050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Moderator: Fr. Chika </a:t>
            </a:r>
            <a:r>
              <a:rPr lang="en-GB" dirty="0" err="1"/>
              <a:t>Oneygiuwa</a:t>
            </a:r>
            <a:r>
              <a:rPr lang="en-GB" dirty="0"/>
              <a:t>, Africa Europe Faith and Justice Network (AEFJN) </a:t>
            </a:r>
            <a:endParaRPr lang="en-GB" sz="2000" dirty="0"/>
          </a:p>
          <a:p>
            <a:r>
              <a:rPr lang="en-GB" b="1" dirty="0"/>
              <a:t>Summary of the past sessions </a:t>
            </a:r>
            <a:endParaRPr lang="en-GB" sz="2000" dirty="0"/>
          </a:p>
          <a:p>
            <a:r>
              <a:rPr lang="en-GB" b="1" dirty="0"/>
              <a:t>Presentation of Peoples’ Summit Declaration </a:t>
            </a:r>
            <a:r>
              <a:rPr lang="en-GB" dirty="0"/>
              <a:t>by CGLTE-OA representative </a:t>
            </a:r>
            <a:endParaRPr lang="en-GB" sz="2000" dirty="0"/>
          </a:p>
          <a:p>
            <a:pPr marL="0" indent="0">
              <a:buNone/>
            </a:pPr>
            <a:r>
              <a:rPr lang="en-GB" b="1" dirty="0"/>
              <a:t>Official responses</a:t>
            </a:r>
            <a:r>
              <a:rPr lang="en-GB" dirty="0"/>
              <a:t>: </a:t>
            </a:r>
            <a:endParaRPr lang="en-GB" sz="2000" dirty="0"/>
          </a:p>
          <a:p>
            <a:r>
              <a:rPr lang="en-GB" dirty="0"/>
              <a:t>African Union Parliamentarian or African Union Council representative (tbc) </a:t>
            </a:r>
          </a:p>
          <a:p>
            <a:r>
              <a:rPr lang="en-GB" dirty="0"/>
              <a:t>Member of the European Parliament or European Commission representative (tbc) </a:t>
            </a:r>
          </a:p>
          <a:p>
            <a:r>
              <a:rPr lang="en-GB" dirty="0"/>
              <a:t>Michael Fakhri, UN Special Rapporteur on the Right to Food </a:t>
            </a:r>
          </a:p>
          <a:p>
            <a:r>
              <a:rPr lang="en-GB" b="1" dirty="0"/>
              <a:t>Closing message </a:t>
            </a:r>
            <a:r>
              <a:rPr lang="en-GB" dirty="0"/>
              <a:t>by Hakim </a:t>
            </a:r>
            <a:r>
              <a:rPr lang="en-GB" dirty="0" err="1"/>
              <a:t>Baliraine</a:t>
            </a:r>
            <a:r>
              <a:rPr lang="en-GB" dirty="0"/>
              <a:t>, Eastern and Southern Africa Small-scale Farmers' Forum (ESAFF)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AEE9F3-643D-5149-8468-5897C7AA2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1686145"/>
            <a:ext cx="5097780" cy="428705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err="1"/>
              <a:t>Modérateur</a:t>
            </a:r>
            <a:r>
              <a:rPr lang="en-GB" dirty="0"/>
              <a:t>: P. Chika </a:t>
            </a:r>
            <a:r>
              <a:rPr lang="en-GB" dirty="0" err="1"/>
              <a:t>Oneygiuwa</a:t>
            </a:r>
            <a:r>
              <a:rPr lang="en-GB" dirty="0"/>
              <a:t>, </a:t>
            </a:r>
            <a:r>
              <a:rPr lang="en-GB" dirty="0" err="1"/>
              <a:t>Réseau</a:t>
            </a:r>
            <a:r>
              <a:rPr lang="en-GB" dirty="0"/>
              <a:t> </a:t>
            </a:r>
            <a:r>
              <a:rPr lang="en-GB" dirty="0" err="1"/>
              <a:t>Foi</a:t>
            </a:r>
            <a:r>
              <a:rPr lang="en-GB" dirty="0"/>
              <a:t> et Justice Afrique-Europe (AEFJN) </a:t>
            </a:r>
            <a:endParaRPr lang="en-GB" dirty="0">
              <a:effectLst/>
            </a:endParaRPr>
          </a:p>
          <a:p>
            <a:r>
              <a:rPr lang="en-GB" b="1" dirty="0" err="1"/>
              <a:t>Résume</a:t>
            </a:r>
            <a:r>
              <a:rPr lang="en-GB" b="1" dirty="0"/>
              <a:t>́ des discussions </a:t>
            </a:r>
            <a:endParaRPr lang="en-GB" dirty="0">
              <a:effectLst/>
            </a:endParaRPr>
          </a:p>
          <a:p>
            <a:r>
              <a:rPr lang="en-GB" sz="3200" b="1" dirty="0" err="1"/>
              <a:t>Présentation</a:t>
            </a:r>
            <a:r>
              <a:rPr lang="en-GB" sz="3200" b="1" dirty="0"/>
              <a:t> de la </a:t>
            </a:r>
            <a:r>
              <a:rPr lang="en-GB" sz="3200" b="1" dirty="0" err="1"/>
              <a:t>déclaration</a:t>
            </a:r>
            <a:r>
              <a:rPr lang="en-GB" sz="3200" b="1" dirty="0"/>
              <a:t> du </a:t>
            </a:r>
            <a:r>
              <a:rPr lang="en-GB" sz="3200" b="1" dirty="0" err="1"/>
              <a:t>Sommet</a:t>
            </a:r>
            <a:r>
              <a:rPr lang="en-GB" sz="3200" b="1" dirty="0"/>
              <a:t> des </a:t>
            </a:r>
            <a:r>
              <a:rPr lang="en-GB" sz="3200" b="1" dirty="0" err="1"/>
              <a:t>Peuples</a:t>
            </a:r>
            <a:r>
              <a:rPr lang="en-GB" sz="3200" b="1" dirty="0"/>
              <a:t> </a:t>
            </a:r>
            <a:r>
              <a:rPr lang="en-GB" sz="2600" dirty="0"/>
              <a:t>par un </a:t>
            </a:r>
            <a:r>
              <a:rPr lang="en-GB" sz="2600" dirty="0" err="1"/>
              <a:t>représentant</a:t>
            </a:r>
            <a:r>
              <a:rPr lang="en-GB" sz="2600" dirty="0"/>
              <a:t> de de la Convergence </a:t>
            </a:r>
            <a:r>
              <a:rPr lang="en-GB" sz="2600" dirty="0" err="1"/>
              <a:t>globale</a:t>
            </a:r>
            <a:r>
              <a:rPr lang="en-GB" sz="2600" dirty="0"/>
              <a:t> des </a:t>
            </a:r>
            <a:r>
              <a:rPr lang="en-GB" sz="2600" dirty="0" err="1"/>
              <a:t>Luttes</a:t>
            </a:r>
            <a:r>
              <a:rPr lang="en-GB" sz="2600" dirty="0"/>
              <a:t> pour la Terre et </a:t>
            </a:r>
            <a:r>
              <a:rPr lang="en-GB" sz="2600" dirty="0" err="1"/>
              <a:t>l'Eau</a:t>
            </a:r>
            <a:r>
              <a:rPr lang="en-GB" sz="2600" dirty="0"/>
              <a:t> Ouest </a:t>
            </a:r>
            <a:r>
              <a:rPr lang="en-GB" sz="2600" dirty="0" err="1"/>
              <a:t>africaine</a:t>
            </a:r>
            <a:r>
              <a:rPr lang="en-GB" sz="2600" dirty="0"/>
              <a:t> (CGLTE- OA) </a:t>
            </a:r>
            <a:endParaRPr lang="en-GB" sz="2600" dirty="0">
              <a:effectLst/>
            </a:endParaRPr>
          </a:p>
          <a:p>
            <a:pPr marL="0" indent="0">
              <a:buNone/>
            </a:pPr>
            <a:r>
              <a:rPr lang="en-GB" b="1" dirty="0" err="1"/>
              <a:t>Réponses</a:t>
            </a:r>
            <a:r>
              <a:rPr lang="en-GB" b="1" dirty="0"/>
              <a:t> </a:t>
            </a:r>
            <a:r>
              <a:rPr lang="en-GB" b="1" dirty="0" err="1"/>
              <a:t>officielles</a:t>
            </a:r>
            <a:r>
              <a:rPr lang="en-GB" dirty="0"/>
              <a:t>: </a:t>
            </a:r>
            <a:endParaRPr lang="en-GB" dirty="0">
              <a:effectLst/>
            </a:endParaRPr>
          </a:p>
          <a:p>
            <a:r>
              <a:rPr lang="en-GB" dirty="0" err="1"/>
              <a:t>Députe</a:t>
            </a:r>
            <a:r>
              <a:rPr lang="en-GB" dirty="0"/>
              <a:t>́ de </a:t>
            </a:r>
            <a:r>
              <a:rPr lang="en-GB" dirty="0" err="1"/>
              <a:t>l’Union</a:t>
            </a:r>
            <a:r>
              <a:rPr lang="en-GB" dirty="0"/>
              <a:t> </a:t>
            </a:r>
            <a:r>
              <a:rPr lang="en-GB" dirty="0" err="1"/>
              <a:t>Africaine</a:t>
            </a:r>
            <a:r>
              <a:rPr lang="en-GB" dirty="0"/>
              <a:t> </a:t>
            </a:r>
            <a:r>
              <a:rPr lang="en-GB" dirty="0" err="1"/>
              <a:t>ou</a:t>
            </a:r>
            <a:r>
              <a:rPr lang="en-GB" dirty="0"/>
              <a:t> </a:t>
            </a:r>
            <a:r>
              <a:rPr lang="en-GB" dirty="0" err="1"/>
              <a:t>représentant</a:t>
            </a:r>
            <a:r>
              <a:rPr lang="en-GB" dirty="0"/>
              <a:t> du </a:t>
            </a:r>
            <a:r>
              <a:rPr lang="en-GB" dirty="0" err="1"/>
              <a:t>Congrès</a:t>
            </a:r>
            <a:r>
              <a:rPr lang="en-GB" dirty="0"/>
              <a:t> de </a:t>
            </a:r>
            <a:r>
              <a:rPr lang="en-GB" dirty="0" err="1"/>
              <a:t>l’Union</a:t>
            </a:r>
            <a:r>
              <a:rPr lang="en-GB" dirty="0"/>
              <a:t> </a:t>
            </a:r>
            <a:r>
              <a:rPr lang="en-GB" dirty="0" err="1"/>
              <a:t>Africaine</a:t>
            </a:r>
            <a:r>
              <a:rPr lang="en-GB" dirty="0"/>
              <a:t> </a:t>
            </a:r>
          </a:p>
          <a:p>
            <a:r>
              <a:rPr lang="en-GB" dirty="0" err="1"/>
              <a:t>Députe</a:t>
            </a:r>
            <a:r>
              <a:rPr lang="en-GB" dirty="0"/>
              <a:t>́ </a:t>
            </a:r>
            <a:r>
              <a:rPr lang="en-GB" dirty="0" err="1"/>
              <a:t>européen</a:t>
            </a:r>
            <a:r>
              <a:rPr lang="en-GB" dirty="0"/>
              <a:t> </a:t>
            </a:r>
            <a:r>
              <a:rPr lang="en-GB" dirty="0" err="1"/>
              <a:t>ou</a:t>
            </a:r>
            <a:r>
              <a:rPr lang="en-GB" dirty="0"/>
              <a:t> </a:t>
            </a:r>
            <a:r>
              <a:rPr lang="en-GB" dirty="0" err="1"/>
              <a:t>représentant</a:t>
            </a:r>
            <a:r>
              <a:rPr lang="en-GB" dirty="0"/>
              <a:t> de la Commission </a:t>
            </a:r>
            <a:r>
              <a:rPr lang="en-GB" dirty="0" err="1"/>
              <a:t>européenne</a:t>
            </a:r>
            <a:r>
              <a:rPr lang="en-GB" dirty="0"/>
              <a:t> </a:t>
            </a:r>
          </a:p>
          <a:p>
            <a:r>
              <a:rPr lang="en-GB" dirty="0"/>
              <a:t>Michael Fakhri, Rapporteur </a:t>
            </a:r>
            <a:r>
              <a:rPr lang="en-GB" dirty="0" err="1"/>
              <a:t>spécial</a:t>
            </a:r>
            <a:r>
              <a:rPr lang="en-GB" dirty="0"/>
              <a:t> des Nations </a:t>
            </a:r>
            <a:r>
              <a:rPr lang="en-GB" dirty="0" err="1"/>
              <a:t>unies</a:t>
            </a:r>
            <a:r>
              <a:rPr lang="en-GB" dirty="0"/>
              <a:t> sur le droit à </a:t>
            </a:r>
            <a:r>
              <a:rPr lang="en-GB" dirty="0" err="1"/>
              <a:t>l’Alimentation</a:t>
            </a:r>
            <a:r>
              <a:rPr lang="en-GB" dirty="0"/>
              <a:t> </a:t>
            </a:r>
          </a:p>
          <a:p>
            <a:r>
              <a:rPr lang="en-GB" b="1" dirty="0"/>
              <a:t>Message de </a:t>
            </a:r>
            <a:r>
              <a:rPr lang="en-GB" b="1" dirty="0" err="1"/>
              <a:t>clôture</a:t>
            </a:r>
            <a:r>
              <a:rPr lang="en-GB" b="1" dirty="0"/>
              <a:t> </a:t>
            </a:r>
            <a:r>
              <a:rPr lang="en-GB" dirty="0"/>
              <a:t>par Hakim </a:t>
            </a:r>
            <a:r>
              <a:rPr lang="en-GB" dirty="0" err="1"/>
              <a:t>Baliraine</a:t>
            </a:r>
            <a:r>
              <a:rPr lang="en-GB" dirty="0"/>
              <a:t>, Eastern and Southern Africa Small-scale Farmers' Forum (ESAFF) </a:t>
            </a:r>
          </a:p>
        </p:txBody>
      </p:sp>
    </p:spTree>
    <p:extLst>
      <p:ext uri="{BB962C8B-B14F-4D97-AF65-F5344CB8AC3E}">
        <p14:creationId xmlns:p14="http://schemas.microsoft.com/office/powerpoint/2010/main" val="408139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FD555B204A9341A8D22D756BDB1A4D" ma:contentTypeVersion="13" ma:contentTypeDescription="Create a new document." ma:contentTypeScope="" ma:versionID="b775f1706cb2406ea32ce15ab9eb9e10">
  <xsd:schema xmlns:xsd="http://www.w3.org/2001/XMLSchema" xmlns:xs="http://www.w3.org/2001/XMLSchema" xmlns:p="http://schemas.microsoft.com/office/2006/metadata/properties" xmlns:ns2="8d6927f4-c973-4202-a55f-12d8001ea014" xmlns:ns3="e25f48ca-0323-4f04-8017-0e8f59a74e5d" targetNamespace="http://schemas.microsoft.com/office/2006/metadata/properties" ma:root="true" ma:fieldsID="88259f8efa7c628fe48524eb236e52c0" ns2:_="" ns3:_="">
    <xsd:import namespace="8d6927f4-c973-4202-a55f-12d8001ea014"/>
    <xsd:import namespace="e25f48ca-0323-4f04-8017-0e8f59a74e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6927f4-c973-4202-a55f-12d8001ea0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f48ca-0323-4f04-8017-0e8f59a74e5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3ED24B-577F-4237-808C-17AD5793024D}"/>
</file>

<file path=customXml/itemProps2.xml><?xml version="1.0" encoding="utf-8"?>
<ds:datastoreItem xmlns:ds="http://schemas.openxmlformats.org/officeDocument/2006/customXml" ds:itemID="{1BE3DA2C-8034-4CDC-8567-C2226D06AE2F}"/>
</file>

<file path=customXml/itemProps3.xml><?xml version="1.0" encoding="utf-8"?>
<ds:datastoreItem xmlns:ds="http://schemas.openxmlformats.org/officeDocument/2006/customXml" ds:itemID="{83129CF7-2C90-4878-B480-81BFDA9E37D4}"/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1414</Words>
  <Application>Microsoft Macintosh PowerPoint</Application>
  <PresentationFormat>Widescreen</PresentationFormat>
  <Paragraphs>135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PROGRAMME</vt:lpstr>
      <vt:lpstr>OPENING SESSION : SESSION D’OUVERTURE  </vt:lpstr>
      <vt:lpstr>SESSION 2: Land Justice and Governance : JUSTICE FONCIÈRE ET GOUVERNANCE  </vt:lpstr>
      <vt:lpstr>PARALLEL LAND SESSIONS : SESSIONS PARALLÈLES SUR LE FONCIER </vt:lpstr>
      <vt:lpstr>PARALLEL LAND SESSIONS : SESSIONS PARALLÈLES SUR LE FONCIER </vt:lpstr>
      <vt:lpstr>SESSION 3: AGROECOLOGY FOR SUSTAINABLE DEVELOPMENT  L'AGROÉCOLOGIE POUR LE DÉVELOPPEMENT DURABLE</vt:lpstr>
      <vt:lpstr>CONCLUDING SESSION : CLOTURE DES DEBATS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Farrelly</dc:creator>
  <cp:lastModifiedBy>Michael Farrelly</cp:lastModifiedBy>
  <cp:revision>8</cp:revision>
  <dcterms:created xsi:type="dcterms:W3CDTF">2022-02-13T17:38:16Z</dcterms:created>
  <dcterms:modified xsi:type="dcterms:W3CDTF">2022-02-13T20:20:47Z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0x010100F2FD555B204A9341A8D22D756BDB1A4D</vt:lpwstr>
  </property>
</Properties>
</file>